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840e3838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5840e383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835deee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835deee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835deeed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835deeed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835deeed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835deeed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8cfd267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8cfd267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835deeed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835deeed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rparkforecast-6rpsqxljqfk.streamlit.ap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l="63185" r="117"/>
          <a:stretch/>
        </p:blipFill>
        <p:spPr>
          <a:xfrm rot="-5400000">
            <a:off x="6421851" y="-6421853"/>
            <a:ext cx="5444296" cy="18287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0" y="-144662"/>
            <a:ext cx="3085741" cy="3230403"/>
            <a:chOff x="0" y="-38100"/>
            <a:chExt cx="812700" cy="850800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270933" cy="80000"/>
            </a:xfrm>
            <a:custGeom>
              <a:avLst/>
              <a:gdLst/>
              <a:ahLst/>
              <a:cxnLst/>
              <a:rect l="l" t="t" r="r" b="b"/>
              <a:pathLst>
                <a:path w="270933" h="80000" extrusionOk="0">
                  <a:moveTo>
                    <a:pt x="0" y="0"/>
                  </a:moveTo>
                  <a:lnTo>
                    <a:pt x="270933" y="0"/>
                  </a:lnTo>
                  <a:lnTo>
                    <a:pt x="270933" y="80000"/>
                  </a:lnTo>
                  <a:lnTo>
                    <a:pt x="0" y="8000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4372800" y="6333750"/>
            <a:ext cx="103092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87" b="1">
                <a:solidFill>
                  <a:srgbClr val="12222B"/>
                </a:solidFill>
                <a:latin typeface="Open Sans"/>
                <a:ea typeface="Open Sans"/>
                <a:cs typeface="Open Sans"/>
                <a:sym typeface="Open Sans"/>
              </a:rPr>
              <a:t>Carpark Forecasting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090250" y="8114450"/>
            <a:ext cx="50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Data Science # batch-1175 </a:t>
            </a:r>
            <a:endParaRPr sz="1600" b="1"/>
          </a:p>
        </p:txBody>
      </p:sp>
      <p:sp>
        <p:nvSpPr>
          <p:cNvPr id="90" name="Google Shape;90;p13"/>
          <p:cNvSpPr txBox="1"/>
          <p:nvPr/>
        </p:nvSpPr>
        <p:spPr>
          <a:xfrm>
            <a:off x="5090250" y="8631597"/>
            <a:ext cx="917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Anaïs Etienne, Annett Behr, Reinis Brezinskis, Rémy Lefebvre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9166914" y="1534526"/>
            <a:ext cx="756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12222B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9552800" y="2972300"/>
            <a:ext cx="7327500" cy="55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Forecast the number of cars that have a reserved space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Improve the financial results: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by increasing rates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2286000" lvl="4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and with discounts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975" y="2594125"/>
            <a:ext cx="4730426" cy="473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4"/>
          <p:cNvCxnSpPr/>
          <p:nvPr/>
        </p:nvCxnSpPr>
        <p:spPr>
          <a:xfrm>
            <a:off x="13216550" y="4450250"/>
            <a:ext cx="0" cy="16773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l="13669" r="13661"/>
          <a:stretch/>
        </p:blipFill>
        <p:spPr>
          <a:xfrm>
            <a:off x="9315450" y="1028700"/>
            <a:ext cx="8972549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0" y="5848102"/>
            <a:ext cx="8632439" cy="2917904"/>
          </a:xfrm>
          <a:custGeom>
            <a:avLst/>
            <a:gdLst/>
            <a:ahLst/>
            <a:cxnLst/>
            <a:rect l="l" t="t" r="r" b="b"/>
            <a:pathLst>
              <a:path w="2273190" h="768375" extrusionOk="0">
                <a:moveTo>
                  <a:pt x="0" y="0"/>
                </a:moveTo>
                <a:lnTo>
                  <a:pt x="2273190" y="0"/>
                </a:lnTo>
                <a:lnTo>
                  <a:pt x="2273190" y="768375"/>
                </a:lnTo>
                <a:lnTo>
                  <a:pt x="0" y="768375"/>
                </a:lnTo>
                <a:close/>
              </a:path>
            </a:pathLst>
          </a:custGeom>
          <a:solidFill>
            <a:srgbClr val="EDF0F0"/>
          </a:solidFill>
          <a:ln>
            <a:noFill/>
          </a:ln>
        </p:spPr>
      </p:sp>
      <p:grpSp>
        <p:nvGrpSpPr>
          <p:cNvPr id="105" name="Google Shape;105;p15"/>
          <p:cNvGrpSpPr/>
          <p:nvPr/>
        </p:nvGrpSpPr>
        <p:grpSpPr>
          <a:xfrm>
            <a:off x="0" y="1686957"/>
            <a:ext cx="8631075" cy="3303303"/>
            <a:chOff x="0" y="-57150"/>
            <a:chExt cx="2273190" cy="870000"/>
          </a:xfrm>
        </p:grpSpPr>
        <p:sp>
          <p:nvSpPr>
            <p:cNvPr id="106" name="Google Shape;106;p15"/>
            <p:cNvSpPr/>
            <p:nvPr/>
          </p:nvSpPr>
          <p:spPr>
            <a:xfrm>
              <a:off x="0" y="0"/>
              <a:ext cx="2273190" cy="768375"/>
            </a:xfrm>
            <a:custGeom>
              <a:avLst/>
              <a:gdLst/>
              <a:ahLst/>
              <a:cxnLst/>
              <a:rect l="l" t="t" r="r" b="b"/>
              <a:pathLst>
                <a:path w="2273190" h="768375" extrusionOk="0">
                  <a:moveTo>
                    <a:pt x="0" y="0"/>
                  </a:moveTo>
                  <a:lnTo>
                    <a:pt x="2273190" y="0"/>
                  </a:lnTo>
                  <a:lnTo>
                    <a:pt x="2273190" y="768375"/>
                  </a:lnTo>
                  <a:lnTo>
                    <a:pt x="0" y="768375"/>
                  </a:lnTo>
                  <a:close/>
                </a:path>
              </a:pathLst>
            </a:custGeom>
            <a:solidFill>
              <a:srgbClr val="EDF0F0"/>
            </a:solidFill>
            <a:ln>
              <a:noFill/>
            </a:ln>
          </p:spPr>
        </p:sp>
        <p:sp>
          <p:nvSpPr>
            <p:cNvPr id="107" name="Google Shape;107;p15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5"/>
          <p:cNvSpPr txBox="1"/>
          <p:nvPr/>
        </p:nvSpPr>
        <p:spPr>
          <a:xfrm>
            <a:off x="725175" y="2498150"/>
            <a:ext cx="79059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EFFIA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690 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carparks in France &amp; Belgium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Mainly in train stations &amp; city center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200 carparks available for the reservation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94747" y="1390425"/>
            <a:ext cx="629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2222B"/>
                </a:solidFill>
                <a:latin typeface="Open Sans"/>
                <a:ea typeface="Open Sans"/>
                <a:cs typeface="Open Sans"/>
                <a:sym typeface="Open Sans"/>
              </a:rPr>
              <a:t>The Company</a:t>
            </a:r>
            <a:endParaRPr sz="100" b="1"/>
          </a:p>
        </p:txBody>
      </p:sp>
      <p:sp>
        <p:nvSpPr>
          <p:cNvPr id="110" name="Google Shape;110;p15"/>
          <p:cNvSpPr txBox="1"/>
          <p:nvPr/>
        </p:nvSpPr>
        <p:spPr>
          <a:xfrm>
            <a:off x="294747" y="5290475"/>
            <a:ext cx="6296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12222B"/>
                </a:solidFill>
                <a:latin typeface="Open Sans"/>
                <a:ea typeface="Open Sans"/>
                <a:cs typeface="Open Sans"/>
                <a:sym typeface="Open Sans"/>
              </a:rPr>
              <a:t>The Dataset</a:t>
            </a:r>
            <a:endParaRPr sz="100" b="1"/>
          </a:p>
        </p:txBody>
      </p:sp>
      <p:sp>
        <p:nvSpPr>
          <p:cNvPr id="111" name="Google Shape;111;p15"/>
          <p:cNvSpPr txBox="1"/>
          <p:nvPr/>
        </p:nvSpPr>
        <p:spPr>
          <a:xfrm>
            <a:off x="725175" y="5811400"/>
            <a:ext cx="79059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Tabular dataset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18 f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eatures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43 carparks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+535k ro</a:t>
            </a:r>
            <a:r>
              <a:rPr lang="en-US" sz="2100">
                <a:latin typeface="Lato"/>
                <a:ea typeface="Lato"/>
                <a:cs typeface="Lato"/>
                <a:sym typeface="Lato"/>
              </a:rPr>
              <a:t>ws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From 2019 to June 2023</a:t>
            </a:r>
            <a:endParaRPr sz="21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2970775" y="769325"/>
            <a:ext cx="12346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12222B"/>
                </a:solidFill>
                <a:latin typeface="Open Sans"/>
                <a:ea typeface="Open Sans"/>
                <a:cs typeface="Open Sans"/>
                <a:sym typeface="Open Sans"/>
              </a:rPr>
              <a:t>Trends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1222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1356300" y="5354100"/>
            <a:ext cx="79059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Lato"/>
                <a:ea typeface="Lato"/>
                <a:cs typeface="Lato"/>
                <a:sym typeface="Lato"/>
              </a:rPr>
              <a:t>exogenous factors added to the model: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marL="9144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strikes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holidays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0" indent="-361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vacations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8229575" y="4606800"/>
            <a:ext cx="2437500" cy="31755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7660125" y="4472600"/>
            <a:ext cx="2057400" cy="360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675" y="1829088"/>
            <a:ext cx="8404401" cy="40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4005558" y="2976071"/>
            <a:ext cx="501000" cy="2783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3895125" y="2431625"/>
            <a:ext cx="8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Strikes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675" y="6204325"/>
            <a:ext cx="8404400" cy="38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2605127" y="7126924"/>
            <a:ext cx="1366200" cy="271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2842425" y="6726725"/>
            <a:ext cx="10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Vacations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294310" y="7126924"/>
            <a:ext cx="410100" cy="2717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5053550" y="6726725"/>
            <a:ext cx="8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Weekend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25" y="2431625"/>
            <a:ext cx="8839125" cy="60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2970774" y="769325"/>
            <a:ext cx="123465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12222B"/>
                </a:solidFill>
                <a:latin typeface="Open Sans"/>
                <a:ea typeface="Open Sans"/>
                <a:cs typeface="Open Sans"/>
                <a:sym typeface="Open Sans"/>
              </a:rPr>
              <a:t>Time-series models for forecasting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rgbClr val="1222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2956648" y="2207213"/>
            <a:ext cx="376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Prophet Model </a:t>
            </a:r>
            <a:endParaRPr sz="2200" b="1"/>
          </a:p>
        </p:txBody>
      </p:sp>
      <p:sp>
        <p:nvSpPr>
          <p:cNvPr id="135" name="Google Shape;135;p17"/>
          <p:cNvSpPr txBox="1"/>
          <p:nvPr/>
        </p:nvSpPr>
        <p:spPr>
          <a:xfrm>
            <a:off x="12956638" y="2758463"/>
            <a:ext cx="376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fast baseline model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12956648" y="7105938"/>
            <a:ext cx="3760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N-BEATS</a:t>
            </a:r>
            <a:endParaRPr sz="2200" b="1"/>
          </a:p>
        </p:txBody>
      </p:sp>
      <p:sp>
        <p:nvSpPr>
          <p:cNvPr id="137" name="Google Shape;137;p17"/>
          <p:cNvSpPr txBox="1"/>
          <p:nvPr/>
        </p:nvSpPr>
        <p:spPr>
          <a:xfrm>
            <a:off x="12956650" y="7655459"/>
            <a:ext cx="3760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Neural Forecasting of a Multivariate Time Series with Complex Seasonality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2956648" y="3676463"/>
            <a:ext cx="376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RNN Model </a:t>
            </a:r>
            <a:endParaRPr sz="2200" b="1"/>
          </a:p>
        </p:txBody>
      </p:sp>
      <p:sp>
        <p:nvSpPr>
          <p:cNvPr id="139" name="Google Shape;139;p17"/>
          <p:cNvSpPr txBox="1"/>
          <p:nvPr/>
        </p:nvSpPr>
        <p:spPr>
          <a:xfrm>
            <a:off x="12956650" y="4238525"/>
            <a:ext cx="4302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captures temporal dependencies in sequential data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11949850" y="2097725"/>
            <a:ext cx="792000" cy="693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11949850" y="5374325"/>
            <a:ext cx="792000" cy="693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11949850" y="3545525"/>
            <a:ext cx="792000" cy="693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3218094" y="9214016"/>
            <a:ext cx="118518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uFill>
                  <a:noFill/>
                </a:uFill>
                <a:hlinkClick r:id="rId4"/>
              </a:rPr>
              <a:t>&gt;&gt;&gt; https://carparkforecast-6rpsqxljqfk.streamlit.app/ &lt;&lt;&lt;</a:t>
            </a:r>
            <a:endParaRPr sz="2800" b="1"/>
          </a:p>
        </p:txBody>
      </p:sp>
      <p:sp>
        <p:nvSpPr>
          <p:cNvPr id="144" name="Google Shape;144;p17"/>
          <p:cNvSpPr txBox="1"/>
          <p:nvPr/>
        </p:nvSpPr>
        <p:spPr>
          <a:xfrm>
            <a:off x="12956648" y="5505276"/>
            <a:ext cx="3760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N-HiTS</a:t>
            </a:r>
            <a:endParaRPr sz="2200" b="1"/>
          </a:p>
        </p:txBody>
      </p:sp>
      <p:sp>
        <p:nvSpPr>
          <p:cNvPr id="145" name="Google Shape;145;p17"/>
          <p:cNvSpPr txBox="1"/>
          <p:nvPr/>
        </p:nvSpPr>
        <p:spPr>
          <a:xfrm>
            <a:off x="11949850" y="6958800"/>
            <a:ext cx="792000" cy="693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2956638" y="6060076"/>
            <a:ext cx="376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55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chemeClr val="dk1"/>
                </a:solidFill>
              </a:rPr>
              <a:t>extension of N-BEATS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Difficulties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11224250" y="697225"/>
            <a:ext cx="66753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Pattern in general quite similar, but some exceptions:</a:t>
            </a:r>
            <a:endParaRPr sz="2400"/>
          </a:p>
          <a:p>
            <a:pPr marL="457200" lvl="0" indent="-292100" algn="l" rtl="0">
              <a:spcBef>
                <a:spcPts val="360"/>
              </a:spcBef>
              <a:spcAft>
                <a:spcPts val="0"/>
              </a:spcAft>
              <a:buSzPts val="1000"/>
              <a:buChar char="-"/>
            </a:pPr>
            <a:r>
              <a:rPr lang="en-US" sz="2400"/>
              <a:t>change the nb of spaces</a:t>
            </a:r>
            <a:endParaRPr sz="24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US" sz="2400"/>
              <a:t>closing</a:t>
            </a:r>
            <a:endParaRPr sz="2400"/>
          </a:p>
        </p:txBody>
      </p:sp>
      <p:grpSp>
        <p:nvGrpSpPr>
          <p:cNvPr id="153" name="Google Shape;153;p18"/>
          <p:cNvGrpSpPr/>
          <p:nvPr/>
        </p:nvGrpSpPr>
        <p:grpSpPr>
          <a:xfrm>
            <a:off x="457202" y="1657700"/>
            <a:ext cx="10476602" cy="4240200"/>
            <a:chOff x="2126002" y="5120975"/>
            <a:chExt cx="10476602" cy="4240200"/>
          </a:xfrm>
        </p:grpSpPr>
        <p:pic>
          <p:nvPicPr>
            <p:cNvPr id="154" name="Google Shape;15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6002" y="5120975"/>
              <a:ext cx="10476602" cy="424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8"/>
            <p:cNvSpPr/>
            <p:nvPr/>
          </p:nvSpPr>
          <p:spPr>
            <a:xfrm>
              <a:off x="9533525" y="6309375"/>
              <a:ext cx="1987800" cy="3051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reflection stA="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9613025" y="5693775"/>
              <a:ext cx="182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increase nb of spaces available for bookings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5838" y="5897900"/>
            <a:ext cx="10762637" cy="43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12726250" y="7235400"/>
            <a:ext cx="921300" cy="3051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reflection stA="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12272500" y="6835200"/>
            <a:ext cx="18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closed for renovations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452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Events in the past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Exogenous factors in the future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Forecast the products sold by day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Full prediction of occupancy: bookings and without bookings</a:t>
            </a:r>
            <a:endParaRPr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13975600" y="574025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3175" y="1455613"/>
            <a:ext cx="8624825" cy="57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50" y="5384975"/>
            <a:ext cx="7357524" cy="452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4960600" y="5600700"/>
            <a:ext cx="1245900" cy="400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2651750" y="5932275"/>
            <a:ext cx="1245900" cy="4002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?</a:t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2312650" y="6599025"/>
            <a:ext cx="1245900" cy="4002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?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4960600" y="6652500"/>
            <a:ext cx="1245900" cy="4002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Macintosh PowerPoint</Application>
  <PresentationFormat>Personnalisé</PresentationFormat>
  <Paragraphs>63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Lato</vt:lpstr>
      <vt:lpstr>Calibri</vt:lpstr>
      <vt:lpstr>Open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Difficulties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Bruno JEHLE</cp:lastModifiedBy>
  <cp:revision>1</cp:revision>
  <dcterms:modified xsi:type="dcterms:W3CDTF">2023-07-16T12:18:08Z</dcterms:modified>
</cp:coreProperties>
</file>